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259" r:id="rId2"/>
    <p:sldId id="288" r:id="rId3"/>
    <p:sldId id="261" r:id="rId4"/>
    <p:sldId id="281" r:id="rId5"/>
    <p:sldId id="282" r:id="rId6"/>
    <p:sldId id="283" r:id="rId7"/>
    <p:sldId id="284" r:id="rId8"/>
    <p:sldId id="262" r:id="rId9"/>
    <p:sldId id="287" r:id="rId10"/>
    <p:sldId id="286" r:id="rId11"/>
    <p:sldId id="267" r:id="rId12"/>
    <p:sldId id="268" r:id="rId13"/>
    <p:sldId id="269" r:id="rId14"/>
    <p:sldId id="276" r:id="rId15"/>
    <p:sldId id="291" r:id="rId16"/>
    <p:sldId id="292" r:id="rId17"/>
    <p:sldId id="293" r:id="rId18"/>
    <p:sldId id="289" r:id="rId19"/>
    <p:sldId id="294" r:id="rId20"/>
    <p:sldId id="295" r:id="rId21"/>
    <p:sldId id="296" r:id="rId22"/>
    <p:sldId id="297" r:id="rId23"/>
    <p:sldId id="298" r:id="rId24"/>
    <p:sldId id="299" r:id="rId25"/>
    <p:sldId id="275"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88"/>
            <p14:sldId id="261"/>
            <p14:sldId id="281"/>
            <p14:sldId id="282"/>
            <p14:sldId id="283"/>
            <p14:sldId id="284"/>
            <p14:sldId id="262"/>
            <p14:sldId id="287"/>
          </p14:sldIdLst>
        </p14:section>
        <p14:section name="Topic 1" id="{6D9936A3-3945-4757-BC8B-B5C252D8E036}">
          <p14:sldIdLst>
            <p14:sldId id="286"/>
            <p14:sldId id="267"/>
          </p14:sldIdLst>
        </p14:section>
        <p14:section name="Sample Slides for Visuals" id="{BAB3A466-96C9-4230-9978-795378D75699}">
          <p14:sldIdLst>
            <p14:sldId id="268"/>
            <p14:sldId id="269"/>
            <p14:sldId id="276"/>
            <p14:sldId id="291"/>
            <p14:sldId id="292"/>
            <p14:sldId id="293"/>
            <p14:sldId id="289"/>
            <p14:sldId id="294"/>
            <p14:sldId id="295"/>
            <p14:sldId id="296"/>
            <p14:sldId id="297"/>
            <p14:sldId id="298"/>
            <p14:sldId id="299"/>
          </p14:sldIdLst>
        </p14:section>
        <p14:section name="Case Study" id="{8C0305C9-B152-4FBA-A789-FE1976D53990}">
          <p14:sldIdLst/>
        </p14:section>
        <p14:section name="Conclusion and Summary" id="{790CEF5B-569A-4C2F-BED5-750B08C0E5AD}">
          <p14:sldIdLst>
            <p14:sldId id="275"/>
            <p14:sldId id="277"/>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94142" autoAdjust="0"/>
  </p:normalViewPr>
  <p:slideViewPr>
    <p:cSldViewPr>
      <p:cViewPr>
        <p:scale>
          <a:sx n="76" d="100"/>
          <a:sy n="76" d="100"/>
        </p:scale>
        <p:origin x="-129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74" d="100"/>
          <a:sy n="74" d="100"/>
        </p:scale>
        <p:origin x="-31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27123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27701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13</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14</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26</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1/11/2016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2.xml"/><Relationship Id="rId5" Type="http://schemas.openxmlformats.org/officeDocument/2006/relationships/slideLayout" Target="../slideLayouts/slideLayout10.xml"/><Relationship Id="rId4"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emf"/><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oleObject" Target="../embeddings/oleObject1.bin"/><Relationship Id="rId4"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1.jpg"/><Relationship Id="rId4"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dirty="0"/>
              <a:t>Part 46/48 Training Plan</a:t>
            </a:r>
            <a:br>
              <a:rPr lang="en-US" dirty="0"/>
            </a:br>
            <a:r>
              <a:rPr lang="en-US" dirty="0"/>
              <a:t>Approval</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3810000"/>
            <a:ext cx="3759200" cy="2819400"/>
          </a:xfrm>
          <a:prstGeom prst="rect">
            <a:avLst/>
          </a:prstGeom>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858000" cy="761999"/>
          </a:xfrm>
        </p:spPr>
        <p:txBody>
          <a:bodyPr>
            <a:normAutofit fontScale="90000"/>
          </a:bodyPr>
          <a:lstStyle/>
          <a:p>
            <a:r>
              <a:rPr lang="en-US" sz="5400" dirty="0"/>
              <a:t>Computer Based Training</a:t>
            </a:r>
          </a:p>
        </p:txBody>
      </p:sp>
      <p:sp>
        <p:nvSpPr>
          <p:cNvPr id="4" name="TextBox 3"/>
          <p:cNvSpPr txBox="1"/>
          <p:nvPr/>
        </p:nvSpPr>
        <p:spPr>
          <a:xfrm>
            <a:off x="1295400" y="1752600"/>
            <a:ext cx="6934200" cy="4801314"/>
          </a:xfrm>
          <a:prstGeom prst="rect">
            <a:avLst/>
          </a:prstGeom>
          <a:noFill/>
        </p:spPr>
        <p:txBody>
          <a:bodyPr wrap="square" rtlCol="0">
            <a:spAutoFit/>
          </a:bodyPr>
          <a:lstStyle/>
          <a:p>
            <a:r>
              <a:rPr lang="en-US" sz="2400" dirty="0"/>
              <a:t>MSHA considers computer based or other interactive training technologies to be training "methods," to be used by an instructor effectively and appropriately. This would not necessarily require that the instructor be in the room at all times; however, the instructor must be available to evaluate the trainee’s progress, and answer questions as they arise.</a:t>
            </a:r>
          </a:p>
          <a:p>
            <a:r>
              <a:rPr lang="en-US" sz="2400" dirty="0"/>
              <a:t> </a:t>
            </a:r>
          </a:p>
          <a:p>
            <a:r>
              <a:rPr lang="en-US" sz="2400" dirty="0"/>
              <a:t>MSHA encourages the use of computer-based and other innovative training methods, where an instructor would facilitate the delivery of training rather than provide it directly.</a:t>
            </a:r>
          </a:p>
          <a:p>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Point Star 5"/>
          <p:cNvSpPr/>
          <p:nvPr/>
        </p:nvSpPr>
        <p:spPr>
          <a:xfrm>
            <a:off x="7696200" y="5334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custDataLst>
              <p:tags r:id="rId2"/>
            </p:custDataLst>
          </p:nvPr>
        </p:nvSpPr>
        <p:spPr>
          <a:xfrm>
            <a:off x="685800" y="1066800"/>
            <a:ext cx="8001000" cy="3733800"/>
          </a:xfrm>
        </p:spPr>
        <p:txBody>
          <a:bodyPr>
            <a:normAutofit fontScale="90000"/>
          </a:bodyPr>
          <a:lstStyle/>
          <a:p>
            <a:r>
              <a:rPr lang="en-US" sz="2200" dirty="0"/>
              <a:t>Training may be provided ‘‘under the direction of an instructor, this should not be wrongly interpret it to mean that computer-based or any other type of electronic or interactive training method could serve as a total substitute for a human instructor and human interaction. We consider computer-based or other interactive training technologies to be training ‘‘methods,’’ to be employed by an instructor effectively and appropriately.</a:t>
            </a:r>
            <a:br>
              <a:rPr lang="en-US" sz="2200" dirty="0"/>
            </a:br>
            <a:r>
              <a:rPr lang="en-US" sz="2200" dirty="0"/>
              <a:t> </a:t>
            </a:r>
            <a:br>
              <a:rPr lang="en-US" sz="2200" dirty="0"/>
            </a:br>
            <a:r>
              <a:rPr lang="en-US" sz="2800" b="1" dirty="0"/>
              <a:t>To make clear it that we encourage the use of computer technology in satisfying training requirements</a:t>
            </a:r>
            <a:r>
              <a:rPr lang="en-US" sz="2800" dirty="0"/>
              <a:t>.</a:t>
            </a: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1000" autoRev="1" fill="remove"/>
                                        <p:tgtEl>
                                          <p:spTgt spid="6"/>
                                        </p:tgtEl>
                                        <p:attrNameLst>
                                          <p:attrName>style.color</p:attrName>
                                        </p:attrNameLst>
                                      </p:cBhvr>
                                      <p:to>
                                        <a:schemeClr val="bg1"/>
                                      </p:to>
                                    </p:animClr>
                                    <p:animClr clrSpc="rgb" dir="cw">
                                      <p:cBhvr>
                                        <p:cTn id="7" dur="1000" autoRev="1" fill="remove"/>
                                        <p:tgtEl>
                                          <p:spTgt spid="6"/>
                                        </p:tgtEl>
                                        <p:attrNameLst>
                                          <p:attrName>fillcolor</p:attrName>
                                        </p:attrNameLst>
                                      </p:cBhvr>
                                      <p:to>
                                        <a:schemeClr val="bg1"/>
                                      </p:to>
                                    </p:animClr>
                                    <p:set>
                                      <p:cBhvr>
                                        <p:cTn id="8" dur="1000" autoRev="1" fill="remove"/>
                                        <p:tgtEl>
                                          <p:spTgt spid="6"/>
                                        </p:tgtEl>
                                        <p:attrNameLst>
                                          <p:attrName>fill.type</p:attrName>
                                        </p:attrNameLst>
                                      </p:cBhvr>
                                      <p:to>
                                        <p:strVal val="solid"/>
                                      </p:to>
                                    </p:set>
                                    <p:set>
                                      <p:cBhvr>
                                        <p:cTn id="9" dur="100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Part 48</a:t>
            </a:r>
            <a:endParaRPr lang="en-US" dirty="0"/>
          </a:p>
        </p:txBody>
      </p:sp>
      <p:sp>
        <p:nvSpPr>
          <p:cNvPr id="3" name="Content Placeholder 2"/>
          <p:cNvSpPr>
            <a:spLocks noGrp="1"/>
          </p:cNvSpPr>
          <p:nvPr>
            <p:ph idx="1"/>
          </p:nvPr>
        </p:nvSpPr>
        <p:spPr/>
        <p:txBody>
          <a:bodyPr/>
          <a:lstStyle/>
          <a:p>
            <a:r>
              <a:rPr lang="en-US" dirty="0"/>
              <a:t>Section 115 of the Federal Mine Safety and Health Act of 1977 (Mine Act) and 30 CFR Part 48 require operators to submit and obtain approval of training plans under which miners are provided training. The training required by these plans must be provided to miners </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Line 2"/>
          <p:cNvSpPr>
            <a:spLocks noChangeShapeType="1"/>
          </p:cNvSpPr>
          <p:nvPr>
            <p:custDataLst>
              <p:tags r:id="rId2"/>
            </p:custDataLst>
          </p:nvPr>
        </p:nvSpPr>
        <p:spPr bwMode="auto">
          <a:xfrm>
            <a:off x="854075" y="5135563"/>
            <a:ext cx="7208837" cy="0"/>
          </a:xfrm>
          <a:prstGeom prst="line">
            <a:avLst/>
          </a:prstGeom>
          <a:noFill/>
          <a:ln w="57150">
            <a:solidFill>
              <a:schemeClr val="tx2"/>
            </a:solidFill>
            <a:round/>
            <a:headEnd/>
            <a:tailEnd type="triangle" w="med" len="med"/>
          </a:ln>
          <a:effectLst/>
        </p:spPr>
        <p:txBody>
          <a:bodyPr>
            <a:spAutoFit/>
          </a:bodyPr>
          <a:lstStyle/>
          <a:p>
            <a:pPr>
              <a:defRPr/>
            </a:pPr>
            <a:endParaRPr lang="en-US"/>
          </a:p>
        </p:txBody>
      </p:sp>
      <p:sp>
        <p:nvSpPr>
          <p:cNvPr id="627715" name="Line 3"/>
          <p:cNvSpPr>
            <a:spLocks noChangeShapeType="1"/>
          </p:cNvSpPr>
          <p:nvPr>
            <p:custDataLst>
              <p:tags r:id="rId3"/>
            </p:custDataLst>
          </p:nvPr>
        </p:nvSpPr>
        <p:spPr bwMode="auto">
          <a:xfrm flipH="1" flipV="1">
            <a:off x="838200" y="1219200"/>
            <a:ext cx="15875" cy="3916363"/>
          </a:xfrm>
          <a:prstGeom prst="line">
            <a:avLst/>
          </a:prstGeom>
          <a:noFill/>
          <a:ln w="57150">
            <a:solidFill>
              <a:schemeClr val="tx2"/>
            </a:solidFill>
            <a:round/>
            <a:headEnd/>
            <a:tailEnd type="triangle" w="med" len="med"/>
          </a:ln>
          <a:effectLst/>
        </p:spPr>
        <p:txBody>
          <a:bodyPr>
            <a:spAutoFit/>
          </a:bodyPr>
          <a:lstStyle/>
          <a:p>
            <a:pPr>
              <a:defRPr/>
            </a:pPr>
            <a:endParaRPr lang="en-US"/>
          </a:p>
        </p:txBody>
      </p:sp>
      <p:sp>
        <p:nvSpPr>
          <p:cNvPr id="627728" name="Rectangle 16"/>
          <p:cNvSpPr>
            <a:spLocks noGrp="1" noChangeArrowheads="1"/>
          </p:cNvSpPr>
          <p:nvPr>
            <p:ph type="title"/>
            <p:custDataLst>
              <p:tags r:id="rId4"/>
            </p:custDataLst>
          </p:nvPr>
        </p:nvSpPr>
        <p:spPr>
          <a:xfrm>
            <a:off x="914400" y="2133600"/>
            <a:ext cx="8077200" cy="1143000"/>
          </a:xfrm>
        </p:spPr>
        <p:txBody>
          <a:bodyPr>
            <a:noAutofit/>
          </a:bodyPr>
          <a:lstStyle/>
          <a:p>
            <a:pPr>
              <a:defRPr/>
            </a:pPr>
            <a:r>
              <a:rPr lang="en-US" sz="2400" dirty="0"/>
              <a:t>Part 48 applies to coal mines, underground metal and nonmetal mines, surface metal mines, and certain surface nonmetal mines that are not in the following industries: surface stone, surface clay, sand and gravel, surface limestone, colloidal phosphate, and shell dredging mines and other surface operations that produce marble, granite, sandstone, slate, shale, traprock, kaolin, cement, feldspar, and lime. These mining industries </a:t>
            </a:r>
            <a:endParaRPr lang="en-US" sz="2400"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Grp="1" noChangeArrowheads="1"/>
          </p:cNvSpPr>
          <p:nvPr>
            <p:ph type="body" idx="1"/>
            <p:custDataLst>
              <p:tags r:id="rId2"/>
            </p:custDataLst>
          </p:nvPr>
        </p:nvSpPr>
        <p:spPr/>
        <p:txBody>
          <a:bodyPr>
            <a:normAutofit/>
          </a:bodyPr>
          <a:lstStyle/>
          <a:p>
            <a:pPr marL="0" indent="0">
              <a:buNone/>
              <a:defRPr/>
            </a:pPr>
            <a:r>
              <a:rPr lang="en-US" dirty="0"/>
              <a:t>Each operator must submit the information required by Section 48.3(c)/48.23(c), and may use a format that is logical and reasonable. There is an optional electronic version available on the MSHA </a:t>
            </a:r>
            <a:endParaRPr lang="en-US" u="sng" dirty="0" smtClean="0">
              <a:solidFill>
                <a:schemeClr val="tx2"/>
              </a:solidFill>
            </a:endParaRPr>
          </a:p>
        </p:txBody>
      </p:sp>
    </p:spTree>
    <p:custDataLst>
      <p:tags r:id="rId1"/>
    </p:custData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33401"/>
            <a:ext cx="8077200" cy="5360376"/>
          </a:xfrm>
        </p:spPr>
        <p:txBody>
          <a:bodyPr/>
          <a:lstStyle/>
          <a:p>
            <a:pPr marL="0" indent="0">
              <a:buNone/>
            </a:pPr>
            <a:r>
              <a:rPr lang="en-US" dirty="0"/>
              <a:t>mine shall have an </a:t>
            </a:r>
            <a:r>
              <a:rPr lang="en-US" dirty="0" smtClean="0"/>
              <a:t>MSHA-approved plan </a:t>
            </a:r>
            <a:r>
              <a:rPr lang="en-US" dirty="0"/>
              <a:t>containing programs </a:t>
            </a:r>
            <a:r>
              <a:rPr lang="en-US" dirty="0" smtClean="0"/>
              <a:t>for training </a:t>
            </a:r>
          </a:p>
          <a:p>
            <a:pPr>
              <a:buFont typeface="Wingdings" panose="05000000000000000000" pitchFamily="2" charset="2"/>
              <a:buChar char="§"/>
            </a:pPr>
            <a:r>
              <a:rPr lang="en-US" dirty="0" smtClean="0"/>
              <a:t>new </a:t>
            </a:r>
            <a:r>
              <a:rPr lang="en-US" dirty="0"/>
              <a:t>miners, </a:t>
            </a:r>
            <a:endParaRPr lang="en-US" dirty="0" smtClean="0"/>
          </a:p>
          <a:p>
            <a:pPr>
              <a:buFont typeface="Wingdings" panose="05000000000000000000" pitchFamily="2" charset="2"/>
              <a:buChar char="§"/>
            </a:pPr>
            <a:r>
              <a:rPr lang="en-US" dirty="0" smtClean="0"/>
              <a:t>training experienced miners</a:t>
            </a:r>
            <a:r>
              <a:rPr lang="en-US" dirty="0"/>
              <a:t>, </a:t>
            </a:r>
            <a:endParaRPr lang="en-US" dirty="0" smtClean="0"/>
          </a:p>
          <a:p>
            <a:pPr>
              <a:buFont typeface="Wingdings" panose="05000000000000000000" pitchFamily="2" charset="2"/>
              <a:buChar char="§"/>
            </a:pPr>
            <a:r>
              <a:rPr lang="en-US" dirty="0" smtClean="0"/>
              <a:t>training </a:t>
            </a:r>
            <a:r>
              <a:rPr lang="en-US" dirty="0"/>
              <a:t>miners for </a:t>
            </a:r>
            <a:r>
              <a:rPr lang="en-US" dirty="0" smtClean="0"/>
              <a:t>new tasks</a:t>
            </a:r>
            <a:r>
              <a:rPr lang="en-US" dirty="0"/>
              <a:t>, </a:t>
            </a:r>
            <a:endParaRPr lang="en-US" dirty="0" smtClean="0"/>
          </a:p>
          <a:p>
            <a:pPr>
              <a:buFont typeface="Wingdings" panose="05000000000000000000" pitchFamily="2" charset="2"/>
              <a:buChar char="§"/>
            </a:pPr>
            <a:r>
              <a:rPr lang="en-US" dirty="0" smtClean="0"/>
              <a:t>annual </a:t>
            </a:r>
            <a:r>
              <a:rPr lang="en-US" dirty="0"/>
              <a:t>refresher training, and</a:t>
            </a:r>
          </a:p>
          <a:p>
            <a:pPr>
              <a:buFont typeface="Wingdings" panose="05000000000000000000" pitchFamily="2" charset="2"/>
              <a:buChar char="§"/>
            </a:pPr>
            <a:r>
              <a:rPr lang="en-US" dirty="0"/>
              <a:t>hazard training for miners</a:t>
            </a:r>
          </a:p>
        </p:txBody>
      </p:sp>
    </p:spTree>
    <p:extLst>
      <p:ext uri="{BB962C8B-B14F-4D97-AF65-F5344CB8AC3E}">
        <p14:creationId xmlns:p14="http://schemas.microsoft.com/office/powerpoint/2010/main" val="1608813857"/>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training plan shall be </a:t>
            </a:r>
            <a:r>
              <a:rPr lang="en-US" dirty="0" smtClean="0"/>
              <a:t>filed with </a:t>
            </a:r>
            <a:r>
              <a:rPr lang="en-US" dirty="0"/>
              <a:t>the District Manager for the </a:t>
            </a:r>
            <a:r>
              <a:rPr lang="en-US" dirty="0" smtClean="0"/>
              <a:t>area in </a:t>
            </a:r>
            <a:r>
              <a:rPr lang="en-US" dirty="0"/>
              <a:t>which the mine is located.</a:t>
            </a:r>
          </a:p>
        </p:txBody>
      </p:sp>
    </p:spTree>
    <p:extLst>
      <p:ext uri="{BB962C8B-B14F-4D97-AF65-F5344CB8AC3E}">
        <p14:creationId xmlns:p14="http://schemas.microsoft.com/office/powerpoint/2010/main" val="1228510664"/>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1"/>
            <a:ext cx="8077200" cy="5588976"/>
          </a:xfrm>
        </p:spPr>
        <p:txBody>
          <a:bodyPr/>
          <a:lstStyle/>
          <a:p>
            <a:r>
              <a:rPr lang="en-US" sz="2400" dirty="0"/>
              <a:t>Each operator shall </a:t>
            </a:r>
            <a:r>
              <a:rPr lang="en-US" sz="2400" dirty="0" smtClean="0"/>
              <a:t>submit</a:t>
            </a:r>
          </a:p>
          <a:p>
            <a:r>
              <a:rPr lang="en-US" sz="2400" dirty="0"/>
              <a:t>The company name, mine </a:t>
            </a:r>
            <a:r>
              <a:rPr lang="en-US" sz="2400" dirty="0" smtClean="0"/>
              <a:t>name, and </a:t>
            </a:r>
            <a:r>
              <a:rPr lang="en-US" sz="2400" dirty="0"/>
              <a:t>MSHA identification number of </a:t>
            </a:r>
            <a:r>
              <a:rPr lang="en-US" sz="2400" dirty="0" smtClean="0"/>
              <a:t>the mine</a:t>
            </a:r>
          </a:p>
          <a:p>
            <a:r>
              <a:rPr lang="en-US" sz="2400" dirty="0" smtClean="0"/>
              <a:t>Person designated </a:t>
            </a:r>
            <a:r>
              <a:rPr lang="en-US" sz="2400" dirty="0"/>
              <a:t>by the operator who </a:t>
            </a:r>
            <a:r>
              <a:rPr lang="en-US" sz="2400" dirty="0" smtClean="0"/>
              <a:t>is responsible </a:t>
            </a:r>
            <a:r>
              <a:rPr lang="en-US" sz="2400" dirty="0"/>
              <a:t>for health and safety </a:t>
            </a:r>
            <a:r>
              <a:rPr lang="en-US" sz="2400" dirty="0" smtClean="0"/>
              <a:t>training</a:t>
            </a:r>
          </a:p>
          <a:p>
            <a:r>
              <a:rPr lang="en-US" sz="2400" dirty="0"/>
              <a:t>A list of MSHA approved </a:t>
            </a:r>
            <a:r>
              <a:rPr lang="en-US" sz="2400" dirty="0" smtClean="0"/>
              <a:t>instructors</a:t>
            </a:r>
          </a:p>
          <a:p>
            <a:r>
              <a:rPr lang="en-US" sz="2400" dirty="0"/>
              <a:t>The location where training </a:t>
            </a:r>
            <a:r>
              <a:rPr lang="en-US" sz="2400" dirty="0" smtClean="0"/>
              <a:t>will be </a:t>
            </a:r>
            <a:r>
              <a:rPr lang="en-US" sz="2400" dirty="0"/>
              <a:t>given for each </a:t>
            </a:r>
            <a:r>
              <a:rPr lang="en-US" sz="2400" dirty="0" smtClean="0"/>
              <a:t>course</a:t>
            </a:r>
          </a:p>
          <a:p>
            <a:r>
              <a:rPr lang="en-US" sz="2400" dirty="0"/>
              <a:t>A description of the </a:t>
            </a:r>
            <a:r>
              <a:rPr lang="en-US" sz="2400" dirty="0" smtClean="0"/>
              <a:t>teaching methods </a:t>
            </a:r>
            <a:r>
              <a:rPr lang="en-US" sz="2400" dirty="0"/>
              <a:t>and the course </a:t>
            </a:r>
            <a:r>
              <a:rPr lang="en-US" sz="2400" dirty="0" smtClean="0"/>
              <a:t>materials which </a:t>
            </a:r>
            <a:r>
              <a:rPr lang="en-US" sz="2400" dirty="0"/>
              <a:t>are to be used in </a:t>
            </a:r>
            <a:r>
              <a:rPr lang="en-US" sz="2400" dirty="0" smtClean="0"/>
              <a:t>training</a:t>
            </a:r>
          </a:p>
          <a:p>
            <a:r>
              <a:rPr lang="en-US" sz="2400" dirty="0"/>
              <a:t>The approximate number of </a:t>
            </a:r>
            <a:r>
              <a:rPr lang="en-US" sz="2400" dirty="0" smtClean="0"/>
              <a:t>miners employed </a:t>
            </a:r>
            <a:r>
              <a:rPr lang="en-US" sz="2400" dirty="0"/>
              <a:t>at the mine and the </a:t>
            </a:r>
            <a:r>
              <a:rPr lang="en-US" sz="2400" dirty="0" smtClean="0"/>
              <a:t>maximum number </a:t>
            </a:r>
            <a:r>
              <a:rPr lang="en-US" sz="2400" dirty="0"/>
              <a:t>who will attend </a:t>
            </a:r>
            <a:r>
              <a:rPr lang="en-US" sz="2400" dirty="0" smtClean="0"/>
              <a:t>each session </a:t>
            </a:r>
            <a:r>
              <a:rPr lang="en-US" sz="2400" dirty="0"/>
              <a:t>of training.</a:t>
            </a:r>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504057750"/>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1"/>
            <a:ext cx="8077200" cy="5284176"/>
          </a:xfrm>
        </p:spPr>
        <p:txBody>
          <a:bodyPr>
            <a:normAutofit fontScale="92500" lnSpcReduction="10000"/>
          </a:bodyPr>
          <a:lstStyle/>
          <a:p>
            <a:r>
              <a:rPr lang="en-US" dirty="0"/>
              <a:t>Operators must indicate a predicted time that training will occur, such as the first week of each quarter. Specific days and times of the training can be obtained by MSHA, as needed, upon request. </a:t>
            </a:r>
            <a:endParaRPr lang="en-US" dirty="0" smtClean="0"/>
          </a:p>
          <a:p>
            <a:endParaRPr lang="en-US" dirty="0"/>
          </a:p>
          <a:p>
            <a:r>
              <a:rPr lang="en-US" dirty="0"/>
              <a:t>If changes are made to the list of MSHA approved instructors, they are not required to be submitted to MSHA for approval, provided that the list of approved instructors is maintained with the approved plan at the mine </a:t>
            </a:r>
          </a:p>
        </p:txBody>
      </p:sp>
    </p:spTree>
    <p:extLst>
      <p:ext uri="{BB962C8B-B14F-4D97-AF65-F5344CB8AC3E}">
        <p14:creationId xmlns:p14="http://schemas.microsoft.com/office/powerpoint/2010/main" val="3132804527"/>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3999"/>
            <a:ext cx="8077200" cy="4369777"/>
          </a:xfrm>
        </p:spPr>
        <p:txBody>
          <a:bodyPr>
            <a:normAutofit/>
          </a:bodyPr>
          <a:lstStyle/>
          <a:p>
            <a:pPr marL="0" indent="0">
              <a:buNone/>
            </a:pPr>
            <a:r>
              <a:rPr lang="en-US" dirty="0" smtClean="0"/>
              <a:t>The </a:t>
            </a:r>
            <a:r>
              <a:rPr lang="en-US" dirty="0"/>
              <a:t>predicted time or periods </a:t>
            </a:r>
            <a:r>
              <a:rPr lang="en-US" dirty="0" smtClean="0"/>
              <a:t>of time </a:t>
            </a:r>
            <a:r>
              <a:rPr lang="en-US" dirty="0"/>
              <a:t>when regularly scheduled </a:t>
            </a:r>
            <a:r>
              <a:rPr lang="en-US" dirty="0" smtClean="0"/>
              <a:t>refresher training </a:t>
            </a:r>
            <a:r>
              <a:rPr lang="en-US" dirty="0"/>
              <a:t>will be given. </a:t>
            </a:r>
            <a:r>
              <a:rPr lang="en-US" dirty="0" smtClean="0"/>
              <a:t>This schedule </a:t>
            </a:r>
            <a:r>
              <a:rPr lang="en-US" dirty="0"/>
              <a:t>shall include the titles </a:t>
            </a:r>
            <a:r>
              <a:rPr lang="en-US" dirty="0" smtClean="0"/>
              <a:t>of courses </a:t>
            </a:r>
            <a:r>
              <a:rPr lang="en-US" dirty="0"/>
              <a:t>to be taught, the total </a:t>
            </a:r>
            <a:r>
              <a:rPr lang="en-US" dirty="0" smtClean="0"/>
              <a:t>number of </a:t>
            </a:r>
            <a:r>
              <a:rPr lang="en-US" dirty="0"/>
              <a:t>instruction hours for each </a:t>
            </a:r>
            <a:r>
              <a:rPr lang="en-US" dirty="0" smtClean="0"/>
              <a:t>course, and </a:t>
            </a:r>
            <a:r>
              <a:rPr lang="en-US" dirty="0"/>
              <a:t>the predicted time and length </a:t>
            </a:r>
            <a:r>
              <a:rPr lang="en-US" dirty="0" smtClean="0"/>
              <a:t>of each </a:t>
            </a:r>
            <a:r>
              <a:rPr lang="en-US" dirty="0"/>
              <a:t>session of training</a:t>
            </a:r>
            <a:r>
              <a:rPr lang="en-US" dirty="0" smtClean="0"/>
              <a:t>. </a:t>
            </a:r>
            <a:endParaRPr lang="en-US" dirty="0"/>
          </a:p>
        </p:txBody>
      </p:sp>
    </p:spTree>
    <p:extLst>
      <p:ext uri="{BB962C8B-B14F-4D97-AF65-F5344CB8AC3E}">
        <p14:creationId xmlns:p14="http://schemas.microsoft.com/office/powerpoint/2010/main" val="772318719"/>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Federal Mine Safety &amp; Health Act of </a:t>
            </a:r>
            <a:r>
              <a:rPr lang="en-US" sz="3600" b="1" dirty="0" smtClean="0"/>
              <a:t>1977</a:t>
            </a:r>
            <a:endParaRPr lang="en-US" sz="3600" dirty="0"/>
          </a:p>
        </p:txBody>
      </p:sp>
      <p:sp>
        <p:nvSpPr>
          <p:cNvPr id="3" name="Content Placeholder 2"/>
          <p:cNvSpPr>
            <a:spLocks noGrp="1"/>
          </p:cNvSpPr>
          <p:nvPr>
            <p:ph idx="1"/>
          </p:nvPr>
        </p:nvSpPr>
        <p:spPr/>
        <p:txBody>
          <a:bodyPr/>
          <a:lstStyle/>
          <a:p>
            <a:r>
              <a:rPr lang="en-US" dirty="0"/>
              <a:t>SEC. 115. (a) Each operator of a coal or other mine shall have a health and safety training program </a:t>
            </a:r>
            <a:r>
              <a:rPr lang="en-US" dirty="0" smtClean="0"/>
              <a:t>which shall </a:t>
            </a:r>
            <a:r>
              <a:rPr lang="en-US" dirty="0"/>
              <a:t>be approved by the Secretary.</a:t>
            </a:r>
          </a:p>
        </p:txBody>
      </p:sp>
      <p:pic>
        <p:nvPicPr>
          <p:cNvPr id="1026" name="Picture 2" descr="http://www.dol.gov/_sec/newsletter/images/20130314-MS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191000"/>
            <a:ext cx="214312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6384"/>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 complete list of task </a:t>
            </a:r>
            <a:r>
              <a:rPr lang="en-US" dirty="0" smtClean="0"/>
              <a:t>assignments</a:t>
            </a:r>
          </a:p>
          <a:p>
            <a:r>
              <a:rPr lang="en-US" dirty="0"/>
              <a:t>The titles of personnel </a:t>
            </a:r>
            <a:r>
              <a:rPr lang="en-US" dirty="0" smtClean="0"/>
              <a:t>conducting task training</a:t>
            </a:r>
          </a:p>
          <a:p>
            <a:r>
              <a:rPr lang="en-US" dirty="0"/>
              <a:t>The outline of training </a:t>
            </a:r>
            <a:r>
              <a:rPr lang="en-US" dirty="0" smtClean="0"/>
              <a:t>procedures used </a:t>
            </a:r>
            <a:r>
              <a:rPr lang="en-US" dirty="0"/>
              <a:t>in </a:t>
            </a:r>
            <a:r>
              <a:rPr lang="en-US" dirty="0" smtClean="0"/>
              <a:t>task training work assignments</a:t>
            </a:r>
          </a:p>
          <a:p>
            <a:r>
              <a:rPr lang="en-US" dirty="0"/>
              <a:t>The evaluation procedures </a:t>
            </a:r>
            <a:r>
              <a:rPr lang="en-US" dirty="0" smtClean="0"/>
              <a:t>used to </a:t>
            </a:r>
            <a:r>
              <a:rPr lang="en-US" dirty="0"/>
              <a:t>determine the effectiveness of </a:t>
            </a:r>
            <a:r>
              <a:rPr lang="en-US" dirty="0" smtClean="0"/>
              <a:t>training under </a:t>
            </a:r>
            <a:r>
              <a:rPr lang="en-US" dirty="0"/>
              <a:t>§ 48.27</a:t>
            </a:r>
          </a:p>
        </p:txBody>
      </p:sp>
    </p:spTree>
    <p:extLst>
      <p:ext uri="{BB962C8B-B14F-4D97-AF65-F5344CB8AC3E}">
        <p14:creationId xmlns:p14="http://schemas.microsoft.com/office/powerpoint/2010/main" val="1911764006"/>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Within 60 days after the </a:t>
            </a:r>
            <a:r>
              <a:rPr lang="en-US" dirty="0" smtClean="0"/>
              <a:t>operator submits </a:t>
            </a:r>
            <a:r>
              <a:rPr lang="en-US" dirty="0"/>
              <a:t>the plan for approval, </a:t>
            </a:r>
            <a:r>
              <a:rPr lang="en-US" dirty="0" smtClean="0"/>
              <a:t>unless extended </a:t>
            </a:r>
            <a:r>
              <a:rPr lang="en-US" dirty="0"/>
              <a:t>by MSHA, the operator </a:t>
            </a:r>
            <a:r>
              <a:rPr lang="en-US" dirty="0" smtClean="0"/>
              <a:t>shall have </a:t>
            </a:r>
            <a:r>
              <a:rPr lang="en-US" dirty="0"/>
              <a:t>an approved plan for the mine.</a:t>
            </a:r>
          </a:p>
        </p:txBody>
      </p:sp>
    </p:spTree>
    <p:extLst>
      <p:ext uri="{BB962C8B-B14F-4D97-AF65-F5344CB8AC3E}">
        <p14:creationId xmlns:p14="http://schemas.microsoft.com/office/powerpoint/2010/main" val="2512079924"/>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At the discretion of the District </a:t>
            </a:r>
            <a:r>
              <a:rPr lang="en-US" dirty="0" smtClean="0"/>
              <a:t>Manager, new </a:t>
            </a:r>
            <a:r>
              <a:rPr lang="en-US" dirty="0"/>
              <a:t>miners may receive a </a:t>
            </a:r>
            <a:r>
              <a:rPr lang="en-US" dirty="0" smtClean="0"/>
              <a:t>portion of </a:t>
            </a:r>
            <a:r>
              <a:rPr lang="en-US" dirty="0"/>
              <a:t>this training after assignment </a:t>
            </a:r>
            <a:r>
              <a:rPr lang="en-US" dirty="0" smtClean="0"/>
              <a:t>to work </a:t>
            </a:r>
            <a:r>
              <a:rPr lang="en-US" dirty="0"/>
              <a:t>duties: </a:t>
            </a:r>
            <a:r>
              <a:rPr lang="en-US" i="1" dirty="0"/>
              <a:t>Provided, </a:t>
            </a:r>
            <a:r>
              <a:rPr lang="en-US" dirty="0"/>
              <a:t>That no </a:t>
            </a:r>
            <a:r>
              <a:rPr lang="en-US" dirty="0" smtClean="0"/>
              <a:t>less than </a:t>
            </a:r>
            <a:r>
              <a:rPr lang="en-US" dirty="0"/>
              <a:t>8 hours of training shall in </a:t>
            </a:r>
            <a:r>
              <a:rPr lang="en-US" dirty="0" smtClean="0"/>
              <a:t>all cases </a:t>
            </a:r>
            <a:r>
              <a:rPr lang="en-US" dirty="0"/>
              <a:t>be given to new miners </a:t>
            </a:r>
            <a:r>
              <a:rPr lang="en-US" dirty="0" smtClean="0"/>
              <a:t>before they </a:t>
            </a:r>
            <a:r>
              <a:rPr lang="en-US" dirty="0"/>
              <a:t>are assigned to work duties</a:t>
            </a:r>
          </a:p>
        </p:txBody>
      </p:sp>
    </p:spTree>
    <p:extLst>
      <p:ext uri="{BB962C8B-B14F-4D97-AF65-F5344CB8AC3E}">
        <p14:creationId xmlns:p14="http://schemas.microsoft.com/office/powerpoint/2010/main" val="1366015240"/>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77200" cy="990600"/>
          </a:xfrm>
        </p:spPr>
        <p:txBody>
          <a:bodyPr>
            <a:normAutofit fontScale="90000"/>
          </a:bodyPr>
          <a:lstStyle/>
          <a:p>
            <a:pPr algn="ctr"/>
            <a:r>
              <a:rPr lang="en-US" b="1" dirty="0"/>
              <a:t>PART </a:t>
            </a:r>
            <a:r>
              <a:rPr lang="en-US" b="1" dirty="0" smtClean="0"/>
              <a:t>75.160/</a:t>
            </a:r>
            <a:r>
              <a:rPr lang="en-US" b="1" dirty="0"/>
              <a:t>77.107</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Every operator of a coal mine shall </a:t>
            </a:r>
            <a:r>
              <a:rPr lang="en-US" dirty="0" smtClean="0"/>
              <a:t>provide a </a:t>
            </a:r>
            <a:r>
              <a:rPr lang="en-US" dirty="0"/>
              <a:t>program, approved by the Secretary, </a:t>
            </a:r>
            <a:r>
              <a:rPr lang="en-US" dirty="0" smtClean="0"/>
              <a:t>of training </a:t>
            </a:r>
            <a:r>
              <a:rPr lang="en-US" dirty="0"/>
              <a:t>and retraining of both qualified </a:t>
            </a:r>
            <a:r>
              <a:rPr lang="en-US" dirty="0" smtClean="0"/>
              <a:t>and certified </a:t>
            </a:r>
            <a:r>
              <a:rPr lang="en-US" dirty="0"/>
              <a:t>persons needed to carry out </a:t>
            </a:r>
            <a:r>
              <a:rPr lang="en-US" dirty="0" smtClean="0"/>
              <a:t>functions prescribed </a:t>
            </a:r>
            <a:r>
              <a:rPr lang="en-US" dirty="0"/>
              <a:t>in the Act.</a:t>
            </a:r>
          </a:p>
        </p:txBody>
      </p:sp>
    </p:spTree>
    <p:extLst>
      <p:ext uri="{BB962C8B-B14F-4D97-AF65-F5344CB8AC3E}">
        <p14:creationId xmlns:p14="http://schemas.microsoft.com/office/powerpoint/2010/main" val="1506391631"/>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75.161/</a:t>
            </a:r>
            <a:r>
              <a:rPr lang="en-US" b="1" dirty="0"/>
              <a:t>77.107–1</a:t>
            </a:r>
            <a:endParaRPr lang="en-US" dirty="0"/>
          </a:p>
        </p:txBody>
      </p:sp>
      <p:sp>
        <p:nvSpPr>
          <p:cNvPr id="3" name="Content Placeholder 2"/>
          <p:cNvSpPr>
            <a:spLocks noGrp="1"/>
          </p:cNvSpPr>
          <p:nvPr>
            <p:ph idx="1"/>
          </p:nvPr>
        </p:nvSpPr>
        <p:spPr/>
        <p:txBody>
          <a:bodyPr>
            <a:normAutofit fontScale="77500" lnSpcReduction="20000"/>
          </a:bodyPr>
          <a:lstStyle/>
          <a:p>
            <a:r>
              <a:rPr lang="en-US" dirty="0"/>
              <a:t>Each operator must submit to </a:t>
            </a:r>
            <a:r>
              <a:rPr lang="en-US" dirty="0" smtClean="0"/>
              <a:t>the district </a:t>
            </a:r>
            <a:r>
              <a:rPr lang="en-US" dirty="0"/>
              <a:t>manager, of the Coal </a:t>
            </a:r>
            <a:r>
              <a:rPr lang="en-US" dirty="0" smtClean="0"/>
              <a:t>Mine Safety </a:t>
            </a:r>
            <a:r>
              <a:rPr lang="en-US" dirty="0"/>
              <a:t>and Health District in </a:t>
            </a:r>
            <a:r>
              <a:rPr lang="en-US" dirty="0" smtClean="0"/>
              <a:t>which the </a:t>
            </a:r>
            <a:r>
              <a:rPr lang="en-US" dirty="0"/>
              <a:t>mine is located, a program or </a:t>
            </a:r>
            <a:r>
              <a:rPr lang="en-US" dirty="0" smtClean="0"/>
              <a:t>plan setting </a:t>
            </a:r>
            <a:r>
              <a:rPr lang="en-US" dirty="0"/>
              <a:t>forth what, when, how, </a:t>
            </a:r>
            <a:r>
              <a:rPr lang="en-US" dirty="0" smtClean="0"/>
              <a:t>and where </a:t>
            </a:r>
            <a:r>
              <a:rPr lang="en-US" dirty="0"/>
              <a:t>the operator will train and </a:t>
            </a:r>
            <a:r>
              <a:rPr lang="en-US" dirty="0" smtClean="0"/>
              <a:t>retrain persons </a:t>
            </a:r>
            <a:r>
              <a:rPr lang="en-US" dirty="0"/>
              <a:t>whose work </a:t>
            </a:r>
            <a:r>
              <a:rPr lang="en-US" dirty="0" smtClean="0"/>
              <a:t>assignments require </a:t>
            </a:r>
            <a:r>
              <a:rPr lang="en-US" dirty="0"/>
              <a:t>that they be certified or qualified.</a:t>
            </a:r>
          </a:p>
          <a:p>
            <a:r>
              <a:rPr lang="en-US" dirty="0"/>
              <a:t>The program must provide—</a:t>
            </a:r>
          </a:p>
          <a:p>
            <a:r>
              <a:rPr lang="en-US" dirty="0"/>
              <a:t>(a) For certified persons, </a:t>
            </a:r>
            <a:r>
              <a:rPr lang="en-US" dirty="0" smtClean="0"/>
              <a:t>annual training </a:t>
            </a:r>
            <a:r>
              <a:rPr lang="en-US" dirty="0"/>
              <a:t>courses in first aid, </a:t>
            </a:r>
            <a:r>
              <a:rPr lang="en-US" dirty="0" smtClean="0"/>
              <a:t>principles of </a:t>
            </a:r>
            <a:r>
              <a:rPr lang="en-US" dirty="0"/>
              <a:t>mine rescue, and the provisions </a:t>
            </a:r>
            <a:r>
              <a:rPr lang="en-US" dirty="0" smtClean="0"/>
              <a:t>of this </a:t>
            </a:r>
            <a:r>
              <a:rPr lang="en-US" dirty="0"/>
              <a:t>part 75; and</a:t>
            </a:r>
          </a:p>
          <a:p>
            <a:r>
              <a:rPr lang="en-US" dirty="0"/>
              <a:t>(b) For qualified persons, </a:t>
            </a:r>
            <a:r>
              <a:rPr lang="en-US" dirty="0" smtClean="0"/>
              <a:t>annual courses </a:t>
            </a:r>
            <a:r>
              <a:rPr lang="en-US" dirty="0"/>
              <a:t>in performance of the </a:t>
            </a:r>
            <a:r>
              <a:rPr lang="en-US" dirty="0" smtClean="0"/>
              <a:t>task which </a:t>
            </a:r>
            <a:r>
              <a:rPr lang="en-US" dirty="0"/>
              <a:t>they perform as qualified persons.</a:t>
            </a:r>
          </a:p>
          <a:p>
            <a:pPr marL="0" indent="0">
              <a:buNone/>
            </a:pPr>
            <a:endParaRPr lang="en-US" dirty="0"/>
          </a:p>
        </p:txBody>
      </p:sp>
    </p:spTree>
    <p:extLst>
      <p:ext uri="{BB962C8B-B14F-4D97-AF65-F5344CB8AC3E}">
        <p14:creationId xmlns:p14="http://schemas.microsoft.com/office/powerpoint/2010/main" val="1363999283"/>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68464708"/>
              </p:ext>
            </p:extLst>
          </p:nvPr>
        </p:nvGraphicFramePr>
        <p:xfrm>
          <a:off x="1371600" y="152401"/>
          <a:ext cx="6477000" cy="6231920"/>
        </p:xfrm>
        <a:graphic>
          <a:graphicData uri="http://schemas.openxmlformats.org/presentationml/2006/ole">
            <mc:AlternateContent xmlns:mc="http://schemas.openxmlformats.org/markup-compatibility/2006">
              <mc:Choice xmlns:v="urn:schemas-microsoft-com:vml" Requires="v">
                <p:oleObj spid="_x0000_s1030" name="Document" r:id="rId6" imgW="6867713" imgH="7856525" progId="Word.Document.8">
                  <p:embed/>
                </p:oleObj>
              </mc:Choice>
              <mc:Fallback>
                <p:oleObj name="Document" r:id="rId6" imgW="6867713" imgH="7856525" progId="Word.Document.8">
                  <p:embed/>
                  <p:pic>
                    <p:nvPicPr>
                      <p:cNvPr id="0" name=""/>
                      <p:cNvPicPr/>
                      <p:nvPr/>
                    </p:nvPicPr>
                    <p:blipFill>
                      <a:blip r:embed="rId7"/>
                      <a:stretch>
                        <a:fillRect/>
                      </a:stretch>
                    </p:blipFill>
                    <p:spPr>
                      <a:xfrm>
                        <a:off x="1371600" y="152401"/>
                        <a:ext cx="6477000" cy="6231920"/>
                      </a:xfrm>
                      <a:prstGeom prst="rect">
                        <a:avLst/>
                      </a:prstGeom>
                    </p:spPr>
                  </p:pic>
                </p:oleObj>
              </mc:Fallback>
            </mc:AlternateContent>
          </a:graphicData>
        </a:graphic>
      </p:graphicFrame>
    </p:spTree>
    <p:custDataLst>
      <p:tags r:id="rId2"/>
    </p:custData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6200"/>
            <a:ext cx="9144000" cy="6553200"/>
          </a:xfrm>
          <a:prstGeom prst="rect">
            <a:avLst/>
          </a:prstGeom>
          <a:effectLst>
            <a:glow>
              <a:schemeClr val="accent1"/>
            </a:glow>
          </a:effectLst>
        </p:spPr>
      </p:pic>
      <p:sp>
        <p:nvSpPr>
          <p:cNvPr id="620546" name="Rectangle 2"/>
          <p:cNvSpPr>
            <a:spLocks noGrp="1" noChangeArrowheads="1"/>
          </p:cNvSpPr>
          <p:nvPr>
            <p:ph type="title"/>
            <p:custDataLst>
              <p:tags r:id="rId2"/>
            </p:custDataLst>
          </p:nvPr>
        </p:nvSpPr>
        <p:spPr>
          <a:xfrm>
            <a:off x="3200400" y="2514600"/>
            <a:ext cx="4343400" cy="1362075"/>
          </a:xfrm>
        </p:spPr>
        <p:txBody>
          <a:bodyPr>
            <a:normAutofit/>
          </a:bodyPr>
          <a:lstStyle/>
          <a:p>
            <a:pPr>
              <a:defRPr/>
            </a:pPr>
            <a:r>
              <a:rPr lang="en-US" dirty="0" smtClean="0">
                <a:solidFill>
                  <a:srgbClr val="FF0000"/>
                </a:solidFill>
              </a:rPr>
              <a:t>Questions?</a:t>
            </a:r>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p:txBody>
          <a:bodyPr>
            <a:normAutofit fontScale="92500" lnSpcReduction="20000"/>
          </a:bodyPr>
          <a:lstStyle/>
          <a:p>
            <a:r>
              <a:rPr lang="en-US" dirty="0"/>
              <a:t>Section 46.3 requires you to develop and implement a written training plan that in­cludes programs for: </a:t>
            </a:r>
          </a:p>
          <a:p>
            <a:r>
              <a:rPr lang="en-US" dirty="0"/>
              <a:t>• new miners (§46.5), </a:t>
            </a:r>
          </a:p>
          <a:p>
            <a:r>
              <a:rPr lang="en-US" dirty="0"/>
              <a:t>• newly hired experienced miners (§46.6), </a:t>
            </a:r>
          </a:p>
          <a:p>
            <a:r>
              <a:rPr lang="en-US" dirty="0"/>
              <a:t>• new tasks (§46.7), </a:t>
            </a:r>
          </a:p>
          <a:p>
            <a:r>
              <a:rPr lang="en-US" dirty="0"/>
              <a:t>• annual refresher (§46.8), and </a:t>
            </a:r>
          </a:p>
          <a:p>
            <a:r>
              <a:rPr lang="en-US" dirty="0"/>
              <a:t>• site-specific hazard awareness training (§46.11) - - </a:t>
            </a:r>
            <a:r>
              <a:rPr lang="en-US" u="sng" dirty="0"/>
              <a:t>(Independent contractors do not need to include (§46.11) in their training plan</a:t>
            </a:r>
            <a:r>
              <a:rPr lang="en-US" dirty="0"/>
              <a:t>). </a:t>
            </a:r>
          </a:p>
        </p:txBody>
      </p:sp>
      <p:sp>
        <p:nvSpPr>
          <p:cNvPr id="2" name="Title 1"/>
          <p:cNvSpPr>
            <a:spLocks noGrp="1"/>
          </p:cNvSpPr>
          <p:nvPr>
            <p:ph type="title"/>
            <p:custDataLst>
              <p:tags r:id="rId3"/>
            </p:custDataLst>
          </p:nvPr>
        </p:nvSpPr>
        <p:spPr/>
        <p:txBody>
          <a:bodyPr/>
          <a:lstStyle/>
          <a:p>
            <a:pPr algn="ctr"/>
            <a:r>
              <a:rPr lang="en-US" dirty="0" smtClean="0"/>
              <a:t>Part 46</a:t>
            </a:r>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152400"/>
            <a:ext cx="7765662" cy="16476125"/>
          </a:xfrm>
          <a:prstGeom prst="rect">
            <a:avLst/>
          </a:prstGeom>
        </p:spPr>
      </p:pic>
      <p:sp>
        <p:nvSpPr>
          <p:cNvPr id="5" name="Rectangle 4"/>
          <p:cNvSpPr/>
          <p:nvPr/>
        </p:nvSpPr>
        <p:spPr>
          <a:xfrm>
            <a:off x="1143000" y="914400"/>
            <a:ext cx="6858000" cy="3970318"/>
          </a:xfrm>
          <a:prstGeom prst="rect">
            <a:avLst/>
          </a:prstGeom>
        </p:spPr>
        <p:txBody>
          <a:bodyPr wrap="square">
            <a:spAutoFit/>
          </a:bodyPr>
          <a:lstStyle/>
          <a:p>
            <a:r>
              <a:rPr lang="en-US" sz="2800" b="1" dirty="0"/>
              <a:t>Site-specific hazard awareness training </a:t>
            </a:r>
            <a:endParaRPr lang="en-US" sz="2800" dirty="0"/>
          </a:p>
          <a:p>
            <a:r>
              <a:rPr lang="en-US" sz="2800" i="1" dirty="0"/>
              <a:t>Production-operators may arrange for the independent contractors to provide the training to the contractors’ employees. Where this arrangement is made, the production-operator must list the independent contractor by name and document in their training plan that the independent contractor identified will be providing Site-specific Hazard Awareness.</a:t>
            </a:r>
            <a:endParaRPr lang="en-US" sz="2800"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3139" y="0"/>
            <a:ext cx="7765662" cy="16476125"/>
          </a:xfrm>
          <a:prstGeom prst="rect">
            <a:avLst/>
          </a:prstGeom>
        </p:spPr>
      </p:pic>
      <p:sp>
        <p:nvSpPr>
          <p:cNvPr id="7" name="TextBox 6"/>
          <p:cNvSpPr txBox="1"/>
          <p:nvPr/>
        </p:nvSpPr>
        <p:spPr>
          <a:xfrm>
            <a:off x="2057400" y="649045"/>
            <a:ext cx="6629400" cy="5410200"/>
          </a:xfrm>
          <a:prstGeom prst="rect">
            <a:avLst/>
          </a:prstGeom>
          <a:noFill/>
        </p:spPr>
        <p:txBody>
          <a:bodyPr wrap="square" rtlCol="0">
            <a:noAutofit/>
          </a:bodyPr>
          <a:lstStyle/>
          <a:p>
            <a:r>
              <a:rPr lang="en-US" sz="2000" dirty="0"/>
              <a:t>Part 46.3(b) provides that a training plan is considered approved by MSHA if it contains— </a:t>
            </a:r>
          </a:p>
          <a:p>
            <a:pPr lvl="0"/>
            <a:r>
              <a:rPr lang="en-US" sz="2000" dirty="0"/>
              <a:t>The name of the production-operator or independent contractor, mine name(s), and MSHA mine identification number(s) or independent contractor identification num­ber(s); </a:t>
            </a:r>
            <a:endParaRPr lang="en-US" sz="2000" dirty="0" smtClean="0"/>
          </a:p>
          <a:p>
            <a:pPr lvl="0"/>
            <a:endParaRPr lang="en-US" sz="2000" dirty="0"/>
          </a:p>
          <a:p>
            <a:r>
              <a:rPr lang="en-US" sz="2000" dirty="0"/>
              <a:t>     </a:t>
            </a:r>
            <a:r>
              <a:rPr lang="en-US" sz="2000" i="1" dirty="0"/>
              <a:t>A production-operator can list more than one Mine ID number on </a:t>
            </a:r>
            <a:r>
              <a:rPr lang="en-US" sz="2000" i="1" dirty="0" smtClean="0"/>
              <a:t>a </a:t>
            </a:r>
            <a:r>
              <a:rPr lang="en-US" sz="2000" i="1" dirty="0"/>
              <a:t>training plan. For each mine identification number listed on a training </a:t>
            </a:r>
            <a:r>
              <a:rPr lang="en-US" sz="2000" i="1" dirty="0" smtClean="0"/>
              <a:t>plan</a:t>
            </a:r>
            <a:r>
              <a:rPr lang="en-US" sz="2000" i="1" dirty="0"/>
              <a:t>, there needs to be a corresponding mine name</a:t>
            </a:r>
            <a:r>
              <a:rPr lang="en-US" sz="2000" i="1" dirty="0" smtClean="0"/>
              <a:t>.</a:t>
            </a:r>
          </a:p>
          <a:p>
            <a:endParaRPr lang="en-US" sz="2000" dirty="0"/>
          </a:p>
          <a:p>
            <a:r>
              <a:rPr lang="en-US" sz="2000" dirty="0"/>
              <a:t>(2) The name and position of the person designated by the production-operator or in-dependent contractor who is responsible for the health and safety training at the mine. This person may be the production-operator or independent contractor; </a:t>
            </a:r>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sp>
        <p:nvSpPr>
          <p:cNvPr id="7" name="TextBox 6"/>
          <p:cNvSpPr txBox="1"/>
          <p:nvPr/>
        </p:nvSpPr>
        <p:spPr>
          <a:xfrm>
            <a:off x="2209800" y="838200"/>
            <a:ext cx="6324600" cy="5334000"/>
          </a:xfrm>
          <a:prstGeom prst="rect">
            <a:avLst/>
          </a:prstGeom>
          <a:noFill/>
        </p:spPr>
        <p:txBody>
          <a:bodyPr wrap="square" rtlCol="0">
            <a:normAutofit fontScale="40000" lnSpcReduction="20000"/>
          </a:bodyPr>
          <a:lstStyle/>
          <a:p>
            <a:r>
              <a:rPr lang="en-US" sz="7200" dirty="0"/>
              <a:t>(3) A general description of the teaching methods and the course materials that are to be used in each training program, including the subject areas to be covered and the approximate time to be spent on each subject area; </a:t>
            </a:r>
            <a:endParaRPr lang="en-US" sz="7200" dirty="0" smtClean="0"/>
          </a:p>
          <a:p>
            <a:endParaRPr lang="en-US" sz="7200" dirty="0"/>
          </a:p>
          <a:p>
            <a:r>
              <a:rPr lang="en-US" sz="7200" dirty="0"/>
              <a:t>(4) A list of the persons and/or organizations who will provide the training, and the subject areas in which each person and/or organization is competent to instruct; and </a:t>
            </a:r>
          </a:p>
          <a:p>
            <a:r>
              <a:rPr lang="en-US" sz="7200" dirty="0"/>
              <a:t>(5) The evaluation procedures used to determine the effectiveness of training. </a:t>
            </a: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1752600"/>
            <a:ext cx="6858001" cy="4191000"/>
          </a:xfrm>
          <a:prstGeom prst="rect">
            <a:avLst/>
          </a:prstGeom>
          <a:noFill/>
        </p:spPr>
        <p:txBody>
          <a:bodyPr wrap="square" rtlCol="0">
            <a:normAutofit fontScale="55000" lnSpcReduction="20000"/>
          </a:bodyPr>
          <a:lstStyle/>
          <a:p>
            <a:r>
              <a:rPr lang="en-US" sz="7200" dirty="0"/>
              <a:t>Plans that do not contain the minimum information required by the rule must be submit­ted to one of the Regional Managers for Educational Field Services for approval.</a:t>
            </a:r>
          </a:p>
          <a:p>
            <a:r>
              <a:rPr lang="en-US" sz="7200" dirty="0"/>
              <a:t> </a:t>
            </a:r>
          </a:p>
          <a:p>
            <a:r>
              <a:rPr lang="en-US" sz="7200" dirty="0"/>
              <a:t> </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1143000"/>
          </a:xfrm>
        </p:spPr>
        <p:txBody>
          <a:bodyPr/>
          <a:lstStyle/>
          <a:p>
            <a:r>
              <a:rPr lang="en-US" b="1" dirty="0"/>
              <a:t>Annual Refresher</a:t>
            </a:r>
            <a:endParaRPr lang="en-US" dirty="0"/>
          </a:p>
        </p:txBody>
      </p:sp>
      <p:sp>
        <p:nvSpPr>
          <p:cNvPr id="4" name="TextBox 3"/>
          <p:cNvSpPr txBox="1"/>
          <p:nvPr/>
        </p:nvSpPr>
        <p:spPr>
          <a:xfrm>
            <a:off x="1295400" y="1676400"/>
            <a:ext cx="7086600" cy="2677656"/>
          </a:xfrm>
          <a:prstGeom prst="rect">
            <a:avLst/>
          </a:prstGeom>
          <a:noFill/>
        </p:spPr>
        <p:txBody>
          <a:bodyPr wrap="square" rtlCol="0">
            <a:spAutoFit/>
          </a:bodyPr>
          <a:lstStyle/>
          <a:p>
            <a:r>
              <a:rPr lang="en-US" sz="2400" dirty="0"/>
              <a:t>In the regulation, the section on annual refresher training lists recommended subjects that could be included in the training. It is not acceptable to list all these subjects on the training plan and choose different subjects from year-to-year. The training plan needs to accurately represent each subject which you plan to cover during annual refresher training.</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en-US" b="1" dirty="0"/>
              <a:t>Class size</a:t>
            </a:r>
            <a:endParaRPr lang="en-US" dirty="0"/>
          </a:p>
        </p:txBody>
      </p:sp>
      <p:sp>
        <p:nvSpPr>
          <p:cNvPr id="3" name="Content Placeholder 2"/>
          <p:cNvSpPr>
            <a:spLocks noGrp="1"/>
          </p:cNvSpPr>
          <p:nvPr>
            <p:ph sz="half" idx="1"/>
            <p:custDataLst>
              <p:tags r:id="rId3"/>
            </p:custDataLst>
          </p:nvPr>
        </p:nvSpPr>
        <p:spPr>
          <a:xfrm>
            <a:off x="838200" y="1524000"/>
            <a:ext cx="7543800" cy="4525963"/>
          </a:xfrm>
        </p:spPr>
        <p:txBody>
          <a:bodyPr>
            <a:normAutofit fontScale="77500" lnSpcReduction="20000"/>
          </a:bodyPr>
          <a:lstStyle/>
          <a:p>
            <a:r>
              <a:rPr lang="en-US" sz="3200" i="1" dirty="0"/>
              <a:t>There are no regulatory requirements for class size however; we have identified some factors that we take into consideration when we set maximum class sizes for our programs.</a:t>
            </a:r>
            <a:endParaRPr lang="en-US" sz="3200" dirty="0"/>
          </a:p>
          <a:p>
            <a:pPr marL="0" indent="0">
              <a:buNone/>
            </a:pPr>
            <a:r>
              <a:rPr lang="en-US" sz="3200" i="1" dirty="0"/>
              <a:t> </a:t>
            </a:r>
            <a:endParaRPr lang="en-US" sz="3200" dirty="0"/>
          </a:p>
          <a:p>
            <a:r>
              <a:rPr lang="en-US" sz="3200" dirty="0"/>
              <a:t>Students who interact in class with the instructor, and with other students, have significantly higher levels of </a:t>
            </a:r>
            <a:r>
              <a:rPr lang="en-US" sz="3200" i="1" dirty="0"/>
              <a:t>satisfaction </a:t>
            </a:r>
            <a:r>
              <a:rPr lang="en-US" sz="3200" dirty="0"/>
              <a:t>with their learning experience than students in classes that were taught exclusively by the lecture method. In large-class settings, a “compact of disengagement” exists between instructors and students, which seem to convey the mutual message: “You leave me alone and I will leave you alone”.</a:t>
            </a: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3.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4.xml><?xml version="1.0" encoding="utf-8"?>
<p:tagLst xmlns:a="http://schemas.openxmlformats.org/drawingml/2006/main" xmlns:r="http://schemas.openxmlformats.org/officeDocument/2006/relationships" xmlns:p="http://schemas.openxmlformats.org/presentationml/2006/main">
  <p:tag name="DVSHAPEID" val="397Sh4Wf3q9VkhYZEnvozL"/>
</p:tagLst>
</file>

<file path=ppt/tags/tag15.xml><?xml version="1.0" encoding="utf-8"?>
<p:tagLst xmlns:a="http://schemas.openxmlformats.org/drawingml/2006/main" xmlns:r="http://schemas.openxmlformats.org/officeDocument/2006/relationships" xmlns:p="http://schemas.openxmlformats.org/presentationml/2006/main">
  <p:tag name="DVSHAPEID" val="b7YHL0AN4yxWP6rbpeJiil"/>
</p:tagLst>
</file>

<file path=ppt/tags/tag16.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7.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8.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1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1.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1744</Words>
  <Application>Microsoft Office PowerPoint</Application>
  <PresentationFormat>On-screen Show (4:3)</PresentationFormat>
  <Paragraphs>124</Paragraphs>
  <Slides>26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Training</vt:lpstr>
      <vt:lpstr>Document</vt:lpstr>
      <vt:lpstr>Part 46/48 Training Plan Approval</vt:lpstr>
      <vt:lpstr>Federal Mine Safety &amp; Health Act of 1977</vt:lpstr>
      <vt:lpstr>Part 46</vt:lpstr>
      <vt:lpstr>PowerPoint Presentation</vt:lpstr>
      <vt:lpstr>PowerPoint Presentation</vt:lpstr>
      <vt:lpstr>PowerPoint Presentation</vt:lpstr>
      <vt:lpstr>PowerPoint Presentation</vt:lpstr>
      <vt:lpstr>Annual Refresher</vt:lpstr>
      <vt:lpstr>Class size</vt:lpstr>
      <vt:lpstr>Computer Based Training</vt:lpstr>
      <vt:lpstr>Training may be provided ‘‘under the direction of an instructor, this should not be wrongly interpret it to mean that computer-based or any other type of electronic or interactive training method could serve as a total substitute for a human instructor and human interaction. We consider computer-based or other interactive training technologies to be training ‘‘methods,’’ to be employed by an instructor effectively and appropriately.   To make clear it that we encourage the use of computer technology in satisfying training requirements.</vt:lpstr>
      <vt:lpstr>Part 48</vt:lpstr>
      <vt:lpstr>Part 48 applies to coal mines, underground metal and nonmetal mines, surface metal mines, and certain surface nonmetal mines that are not in the following industries: surface stone, surface clay, sand and gravel, surface limestone, colloidal phosphate, and shell dredging mines and other surface operations that produce marble, granite, sandstone, slate, shale, traprock, kaolin, cement, feldspar, and lime. These mining industries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75.160/77.107 </vt:lpstr>
      <vt:lpstr>75.161/77.107–1</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2014-05-16T13:26:57Z</dcterms:created>
  <dcterms:modified xsi:type="dcterms:W3CDTF">2016-01-11T21:06:17Z</dcterms:modified>
</cp:coreProperties>
</file>